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858000" cy="9144000"/>
  <p:defaultTextStyle>
    <a:defPPr>
      <a:defRPr lang="ko-KR"/>
    </a:defPPr>
    <a:lvl1pPr marL="0" algn="l" defTabSz="3507730" rtl="0" eaLnBrk="1" latinLnBrk="1" hangingPunct="1">
      <a:defRPr sz="6905" kern="1200">
        <a:solidFill>
          <a:schemeClr val="tx1"/>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8" autoAdjust="0"/>
    <p:restoredTop sz="94660"/>
  </p:normalViewPr>
  <p:slideViewPr>
    <p:cSldViewPr snapToGrid="0">
      <p:cViewPr varScale="1">
        <p:scale>
          <a:sx n="19" d="100"/>
          <a:sy n="19" d="100"/>
        </p:scale>
        <p:origin x="275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0CB4E-6FA7-43A9-8C9F-DD0C6E95B116}" type="datetimeFigureOut">
              <a:rPr lang="ko-KR" altLang="en-US" smtClean="0"/>
              <a:t>2020-04-25</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5555E340-21E0-402F-8489-5A9DC846A58E}" type="slidenum">
              <a:rPr lang="ko-KR" altLang="en-US" smtClean="0"/>
              <a:t>‹#›</a:t>
            </a:fld>
            <a:endParaRPr lang="ko-KR" altLang="en-US"/>
          </a:p>
        </p:txBody>
      </p:sp>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33429278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ko-KR" altLang="en-US" smtClean="0"/>
              <a:t>마스터 제목 스타일 편집</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20E0CB4E-6FA7-43A9-8C9F-DD0C6E95B116}" type="datetimeFigureOut">
              <a:rPr lang="ko-KR" altLang="en-US" smtClean="0"/>
              <a:t>2020-04-25</a:t>
            </a:fld>
            <a:endParaRPr lang="ko-KR" alt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5555E340-21E0-402F-8489-5A9DC846A58E}" type="slidenum">
              <a:rPr lang="ko-KR" altLang="en-US" smtClean="0"/>
              <a:t>‹#›</a:t>
            </a:fld>
            <a:endParaRPr lang="ko-KR" altLang="en-US"/>
          </a:p>
        </p:txBody>
      </p:sp>
      <p:pic>
        <p:nvPicPr>
          <p:cNvPr id="7" name="그림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2808792382"/>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3027487" rtl="0" eaLnBrk="1" latinLnBrk="1"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1"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1"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1"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1" hangingPunct="1">
        <a:defRPr sz="5960" kern="1200">
          <a:solidFill>
            <a:schemeClr val="tx1"/>
          </a:solidFill>
          <a:latin typeface="+mn-lt"/>
          <a:ea typeface="+mn-ea"/>
          <a:cs typeface="+mn-cs"/>
        </a:defRPr>
      </a:lvl1pPr>
      <a:lvl2pPr marL="1513743" algn="l" defTabSz="3027487" rtl="0" eaLnBrk="1" latinLnBrk="1" hangingPunct="1">
        <a:defRPr sz="5960" kern="1200">
          <a:solidFill>
            <a:schemeClr val="tx1"/>
          </a:solidFill>
          <a:latin typeface="+mn-lt"/>
          <a:ea typeface="+mn-ea"/>
          <a:cs typeface="+mn-cs"/>
        </a:defRPr>
      </a:lvl2pPr>
      <a:lvl3pPr marL="3027487" algn="l" defTabSz="3027487" rtl="0" eaLnBrk="1" latinLnBrk="1" hangingPunct="1">
        <a:defRPr sz="5960" kern="1200">
          <a:solidFill>
            <a:schemeClr val="tx1"/>
          </a:solidFill>
          <a:latin typeface="+mn-lt"/>
          <a:ea typeface="+mn-ea"/>
          <a:cs typeface="+mn-cs"/>
        </a:defRPr>
      </a:lvl3pPr>
      <a:lvl4pPr marL="4541230" algn="l" defTabSz="3027487" rtl="0" eaLnBrk="1" latinLnBrk="1" hangingPunct="1">
        <a:defRPr sz="5960" kern="1200">
          <a:solidFill>
            <a:schemeClr val="tx1"/>
          </a:solidFill>
          <a:latin typeface="+mn-lt"/>
          <a:ea typeface="+mn-ea"/>
          <a:cs typeface="+mn-cs"/>
        </a:defRPr>
      </a:lvl4pPr>
      <a:lvl5pPr marL="6054974" algn="l" defTabSz="3027487" rtl="0" eaLnBrk="1" latinLnBrk="1" hangingPunct="1">
        <a:defRPr sz="5960" kern="1200">
          <a:solidFill>
            <a:schemeClr val="tx1"/>
          </a:solidFill>
          <a:latin typeface="+mn-lt"/>
          <a:ea typeface="+mn-ea"/>
          <a:cs typeface="+mn-cs"/>
        </a:defRPr>
      </a:lvl5pPr>
      <a:lvl6pPr marL="7568717" algn="l" defTabSz="3027487" rtl="0" eaLnBrk="1" latinLnBrk="1" hangingPunct="1">
        <a:defRPr sz="5960" kern="1200">
          <a:solidFill>
            <a:schemeClr val="tx1"/>
          </a:solidFill>
          <a:latin typeface="+mn-lt"/>
          <a:ea typeface="+mn-ea"/>
          <a:cs typeface="+mn-cs"/>
        </a:defRPr>
      </a:lvl6pPr>
      <a:lvl7pPr marL="9082461" algn="l" defTabSz="3027487" rtl="0" eaLnBrk="1" latinLnBrk="1" hangingPunct="1">
        <a:defRPr sz="5960" kern="1200">
          <a:solidFill>
            <a:schemeClr val="tx1"/>
          </a:solidFill>
          <a:latin typeface="+mn-lt"/>
          <a:ea typeface="+mn-ea"/>
          <a:cs typeface="+mn-cs"/>
        </a:defRPr>
      </a:lvl7pPr>
      <a:lvl8pPr marL="10596204" algn="l" defTabSz="3027487" rtl="0" eaLnBrk="1" latinLnBrk="1" hangingPunct="1">
        <a:defRPr sz="5960" kern="1200">
          <a:solidFill>
            <a:schemeClr val="tx1"/>
          </a:solidFill>
          <a:latin typeface="+mn-lt"/>
          <a:ea typeface="+mn-ea"/>
          <a:cs typeface="+mn-cs"/>
        </a:defRPr>
      </a:lvl8pPr>
      <a:lvl9pPr marL="12109948" algn="l" defTabSz="3027487" rtl="0" eaLnBrk="1" latinLnBrk="1"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Placeholder 294"/>
          <p:cNvSpPr txBox="1">
            <a:spLocks/>
          </p:cNvSpPr>
          <p:nvPr/>
        </p:nvSpPr>
        <p:spPr>
          <a:xfrm>
            <a:off x="1928372" y="3572631"/>
            <a:ext cx="26924875" cy="2343359"/>
          </a:xfrm>
          <a:prstGeom prst="rect">
            <a:avLst/>
          </a:prstGeom>
        </p:spPr>
        <p:txBody>
          <a:bodyPr anchor="ctr">
            <a:noAutofit/>
          </a:bodyPr>
          <a:lstStyle>
            <a:lvl1pPr marL="756872" indent="-756872" algn="l" defTabSz="3027487" rtl="0" eaLnBrk="1" latinLnBrk="1"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1"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1"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indent="0" algn="ctr">
              <a:buNone/>
            </a:pPr>
            <a:r>
              <a:rPr lang="en-US" sz="8800" b="1" dirty="0" smtClean="0">
                <a:solidFill>
                  <a:srgbClr val="990033"/>
                </a:solidFill>
                <a:latin typeface="+mj-lt"/>
              </a:rPr>
              <a:t>Image sensor design with Incremental ADC in standard </a:t>
            </a:r>
          </a:p>
          <a:p>
            <a:pPr marL="0" indent="0" algn="ctr">
              <a:buNone/>
            </a:pPr>
            <a:r>
              <a:rPr lang="en-US" sz="8800" b="1" dirty="0" smtClean="0">
                <a:solidFill>
                  <a:srgbClr val="990033"/>
                </a:solidFill>
                <a:latin typeface="+mj-lt"/>
              </a:rPr>
              <a:t>CMOS process</a:t>
            </a:r>
            <a:endParaRPr lang="en-US" sz="8800" b="1" dirty="0">
              <a:solidFill>
                <a:srgbClr val="990033"/>
              </a:solidFill>
              <a:latin typeface="+mj-lt"/>
            </a:endParaRPr>
          </a:p>
        </p:txBody>
      </p:sp>
      <p:sp>
        <p:nvSpPr>
          <p:cNvPr id="46" name="Text Placeholder 293"/>
          <p:cNvSpPr txBox="1">
            <a:spLocks/>
          </p:cNvSpPr>
          <p:nvPr/>
        </p:nvSpPr>
        <p:spPr>
          <a:xfrm>
            <a:off x="4296229" y="6091323"/>
            <a:ext cx="22189163" cy="2288782"/>
          </a:xfrm>
          <a:prstGeom prst="rect">
            <a:avLst/>
          </a:prstGeom>
        </p:spPr>
        <p:txBody>
          <a:bodyPr>
            <a:noAutofit/>
          </a:bodyPr>
          <a:lstStyle>
            <a:lvl1pPr marL="756872" indent="-756872" algn="l" defTabSz="3027487" rtl="0" eaLnBrk="1" latinLnBrk="1"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1"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1"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indent="0" algn="ctr">
              <a:buNone/>
            </a:pPr>
            <a:r>
              <a:rPr lang="en-US" sz="6000" dirty="0" err="1" smtClean="0">
                <a:solidFill>
                  <a:srgbClr val="990033"/>
                </a:solidFill>
              </a:rPr>
              <a:t>Donghwan</a:t>
            </a:r>
            <a:r>
              <a:rPr lang="en-US" sz="6000" dirty="0" smtClean="0">
                <a:solidFill>
                  <a:srgbClr val="990033"/>
                </a:solidFill>
              </a:rPr>
              <a:t> </a:t>
            </a:r>
            <a:r>
              <a:rPr lang="en-US" sz="6000" dirty="0" err="1" smtClean="0">
                <a:solidFill>
                  <a:srgbClr val="990033"/>
                </a:solidFill>
              </a:rPr>
              <a:t>Seo</a:t>
            </a:r>
            <a:r>
              <a:rPr lang="en-US" sz="6000" dirty="0" smtClean="0">
                <a:solidFill>
                  <a:srgbClr val="990033"/>
                </a:solidFill>
              </a:rPr>
              <a:t> and </a:t>
            </a:r>
            <a:r>
              <a:rPr lang="en-US" sz="6000" dirty="0" err="1" smtClean="0">
                <a:solidFill>
                  <a:srgbClr val="990033"/>
                </a:solidFill>
              </a:rPr>
              <a:t>Byung-Geun</a:t>
            </a:r>
            <a:r>
              <a:rPr lang="en-US" sz="6000" dirty="0" smtClean="0">
                <a:solidFill>
                  <a:srgbClr val="990033"/>
                </a:solidFill>
              </a:rPr>
              <a:t> Lee</a:t>
            </a:r>
          </a:p>
          <a:p>
            <a:pPr marL="0" indent="0" algn="ctr">
              <a:buNone/>
            </a:pPr>
            <a:r>
              <a:rPr lang="en-US" sz="6000" dirty="0" err="1" smtClean="0">
                <a:solidFill>
                  <a:srgbClr val="990033"/>
                </a:solidFill>
              </a:rPr>
              <a:t>Gwangju</a:t>
            </a:r>
            <a:r>
              <a:rPr lang="en-US" sz="6000" dirty="0" smtClean="0">
                <a:solidFill>
                  <a:srgbClr val="990033"/>
                </a:solidFill>
              </a:rPr>
              <a:t> Institute of Science and Technology, dhseo@gist.ac.kr</a:t>
            </a:r>
            <a:endParaRPr lang="en-US" sz="6000" dirty="0">
              <a:solidFill>
                <a:srgbClr val="990033"/>
              </a:solidFill>
            </a:endParaRPr>
          </a:p>
        </p:txBody>
      </p:sp>
      <p:sp>
        <p:nvSpPr>
          <p:cNvPr id="52" name="Text Placeholder 243"/>
          <p:cNvSpPr txBox="1">
            <a:spLocks/>
          </p:cNvSpPr>
          <p:nvPr/>
        </p:nvSpPr>
        <p:spPr>
          <a:xfrm>
            <a:off x="1263650" y="9028946"/>
            <a:ext cx="13442950" cy="7636731"/>
          </a:xfrm>
          <a:prstGeom prst="rect">
            <a:avLst/>
          </a:prstGeom>
          <a:ln w="57150">
            <a:solidFill>
              <a:schemeClr val="accent2">
                <a:lumMod val="75000"/>
              </a:schemeClr>
            </a:solidFill>
          </a:ln>
        </p:spPr>
        <p:txBody>
          <a:bodyPr vert="horz" lIns="91440" tIns="45720" rIns="91440" bIns="45720" rtlCol="0" anchor="ctr"/>
          <a:lstStyle>
            <a:defPPr>
              <a:defRPr lang="ko-KR"/>
            </a:defPPr>
            <a:lvl1pPr marL="0" algn="l" defTabSz="3507730" rtl="0" eaLnBrk="1" latinLnBrk="1" hangingPunct="1">
              <a:defRPr sz="3973" kern="1200">
                <a:solidFill>
                  <a:schemeClr val="tx1">
                    <a:tint val="75000"/>
                  </a:schemeClr>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a:lstStyle>
          <a:p>
            <a:pPr latinLnBrk="0"/>
            <a:r>
              <a:rPr lang="en-US" altLang="ko-KR" dirty="0" smtClean="0">
                <a:solidFill>
                  <a:schemeClr val="tx1"/>
                </a:solidFill>
              </a:rPr>
              <a:t>There </a:t>
            </a:r>
            <a:r>
              <a:rPr lang="en-US" altLang="ko-KR" dirty="0">
                <a:solidFill>
                  <a:schemeClr val="tx1"/>
                </a:solidFill>
              </a:rPr>
              <a:t>exists three architectures for ADC integration in CMOS image sensors: A single channel ADC, a pixel-level ADC and a column-parallel ADC. The single channel ADC uses a single ADC for an entire pixel array. Hence, extremely high-speed ADC is required to achieve high frame rate or large number of pixel array. The pixel-level ADC implements an ADC in every pixel, providing extremely high frame rate at the price of silicon area and power consumption. </a:t>
            </a:r>
            <a:endParaRPr lang="en-US" altLang="ko-KR" dirty="0" smtClean="0">
              <a:solidFill>
                <a:schemeClr val="tx1"/>
              </a:solidFill>
            </a:endParaRPr>
          </a:p>
          <a:p>
            <a:pPr latinLnBrk="0"/>
            <a:r>
              <a:rPr lang="en-US" altLang="ko-KR" dirty="0" smtClean="0">
                <a:solidFill>
                  <a:schemeClr val="tx1"/>
                </a:solidFill>
              </a:rPr>
              <a:t>Since </a:t>
            </a:r>
            <a:r>
              <a:rPr lang="en-US" altLang="ko-KR" dirty="0">
                <a:solidFill>
                  <a:schemeClr val="tx1"/>
                </a:solidFill>
              </a:rPr>
              <a:t>t</a:t>
            </a:r>
            <a:r>
              <a:rPr lang="en-US" altLang="ko-KR" dirty="0" smtClean="0">
                <a:solidFill>
                  <a:schemeClr val="tx1"/>
                </a:solidFill>
              </a:rPr>
              <a:t>here exist various ADCs, it is important to choose the reasonable ADC for the necessary structure. Therefore, the </a:t>
            </a:r>
            <a:r>
              <a:rPr lang="en-US" altLang="ko-KR" dirty="0">
                <a:solidFill>
                  <a:schemeClr val="tx1"/>
                </a:solidFill>
              </a:rPr>
              <a:t>goal of this design is to design low-power and small-size delta-sigma ADC that is suitable for Image sensor</a:t>
            </a:r>
            <a:r>
              <a:rPr lang="en-US" altLang="ko-KR" dirty="0" smtClean="0">
                <a:solidFill>
                  <a:schemeClr val="tx1"/>
                </a:solidFill>
              </a:rPr>
              <a:t>.</a:t>
            </a:r>
            <a:endParaRPr lang="ko-KR" altLang="ko-KR" dirty="0">
              <a:solidFill>
                <a:schemeClr val="tx1"/>
              </a:solidFill>
            </a:endParaRPr>
          </a:p>
        </p:txBody>
      </p:sp>
      <p:sp>
        <p:nvSpPr>
          <p:cNvPr id="53" name="Text Placeholder 244"/>
          <p:cNvSpPr txBox="1">
            <a:spLocks/>
          </p:cNvSpPr>
          <p:nvPr/>
        </p:nvSpPr>
        <p:spPr>
          <a:xfrm>
            <a:off x="1262229" y="8165946"/>
            <a:ext cx="13446007" cy="863001"/>
          </a:xfrm>
          <a:prstGeom prst="rect">
            <a:avLst/>
          </a:prstGeom>
          <a:solidFill>
            <a:srgbClr val="990033"/>
          </a:solidFill>
          <a:ln w="57150">
            <a:solidFill>
              <a:srgbClr val="990033"/>
            </a:solidFill>
          </a:ln>
        </p:spPr>
        <p:txBody>
          <a:bodyPr vert="horz" lIns="91440" tIns="45720" rIns="91440" bIns="45720" rtlCol="0" anchor="ctr"/>
          <a:lstStyle>
            <a:defPPr>
              <a:defRPr lang="ko-KR"/>
            </a:defPPr>
            <a:lvl1pPr marL="0" algn="ctr" defTabSz="3507730" rtl="0" eaLnBrk="1" latinLnBrk="1" hangingPunct="1">
              <a:defRPr sz="3973" kern="1200">
                <a:solidFill>
                  <a:schemeClr val="tx1">
                    <a:tint val="75000"/>
                  </a:schemeClr>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a:lstStyle>
          <a:p>
            <a:r>
              <a:rPr lang="en-US" sz="6000" dirty="0" smtClean="0">
                <a:solidFill>
                  <a:schemeClr val="bg1"/>
                </a:solidFill>
              </a:rPr>
              <a:t>INTRODUCTION</a:t>
            </a:r>
            <a:endParaRPr lang="en-US" sz="6000" dirty="0">
              <a:solidFill>
                <a:schemeClr val="bg1"/>
              </a:solidFill>
            </a:endParaRPr>
          </a:p>
        </p:txBody>
      </p:sp>
      <p:sp>
        <p:nvSpPr>
          <p:cNvPr id="54" name="Text Placeholder 243"/>
          <p:cNvSpPr txBox="1">
            <a:spLocks/>
          </p:cNvSpPr>
          <p:nvPr/>
        </p:nvSpPr>
        <p:spPr>
          <a:xfrm>
            <a:off x="1263650" y="17729194"/>
            <a:ext cx="13442950" cy="23164805"/>
          </a:xfrm>
          <a:prstGeom prst="rect">
            <a:avLst/>
          </a:prstGeom>
          <a:ln w="57150">
            <a:solidFill>
              <a:schemeClr val="accent2">
                <a:lumMod val="75000"/>
              </a:schemeClr>
            </a:solidFill>
          </a:ln>
        </p:spPr>
        <p:txBody>
          <a:bodyPr vert="horz" lIns="91440" tIns="45720" rIns="91440" bIns="45720" rtlCol="0" anchor="ctr"/>
          <a:lstStyle>
            <a:defPPr>
              <a:defRPr lang="ko-KR"/>
            </a:defPPr>
            <a:lvl1pPr marL="0" algn="l" defTabSz="3507730" rtl="0" eaLnBrk="1" latinLnBrk="1" hangingPunct="1">
              <a:defRPr sz="3973" kern="1200">
                <a:solidFill>
                  <a:schemeClr val="tx1">
                    <a:tint val="75000"/>
                  </a:schemeClr>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a:lstStyle>
          <a:p>
            <a:pPr algn="just"/>
            <a:endParaRPr lang="en-US" altLang="ko-KR" sz="4000" b="1" dirty="0" smtClean="0">
              <a:solidFill>
                <a:schemeClr val="tx1"/>
              </a:solidFill>
            </a:endParaRPr>
          </a:p>
          <a:p>
            <a:pPr algn="just"/>
            <a:r>
              <a:rPr lang="en-US" altLang="ko-KR" sz="4000" b="1" dirty="0" smtClean="0">
                <a:solidFill>
                  <a:schemeClr val="tx1"/>
                </a:solidFill>
              </a:rPr>
              <a:t>A. 3T pixel design</a:t>
            </a:r>
          </a:p>
          <a:p>
            <a:pPr algn="just"/>
            <a:endParaRPr lang="en-US" altLang="ko-KR" sz="4000" dirty="0" smtClean="0">
              <a:solidFill>
                <a:schemeClr val="tx1"/>
              </a:solidFill>
            </a:endParaRPr>
          </a:p>
          <a:p>
            <a:pPr algn="just"/>
            <a:endParaRPr lang="en-US" altLang="ko-KR" sz="4000" b="1" dirty="0" smtClean="0">
              <a:solidFill>
                <a:schemeClr val="tx1"/>
              </a:solidFill>
            </a:endParaRPr>
          </a:p>
          <a:p>
            <a:pPr algn="just"/>
            <a:endParaRPr lang="en-US" altLang="ko-KR" sz="4000" b="1" dirty="0" smtClean="0">
              <a:solidFill>
                <a:schemeClr val="tx1"/>
              </a:solidFill>
            </a:endParaRPr>
          </a:p>
          <a:p>
            <a:pPr algn="just"/>
            <a:endParaRPr lang="en-US" altLang="ko-KR" sz="4000" b="1" dirty="0" smtClean="0">
              <a:solidFill>
                <a:schemeClr val="tx1"/>
              </a:solidFill>
            </a:endParaRPr>
          </a:p>
          <a:p>
            <a:pPr algn="just"/>
            <a:endParaRPr lang="en-US" altLang="ko-KR" sz="4000" b="1" dirty="0">
              <a:solidFill>
                <a:schemeClr val="tx1"/>
              </a:solidFill>
            </a:endParaRPr>
          </a:p>
          <a:p>
            <a:pPr algn="just"/>
            <a:endParaRPr lang="en-US" altLang="ko-KR" sz="4000" b="1" dirty="0" smtClean="0">
              <a:solidFill>
                <a:schemeClr val="tx1"/>
              </a:solidFill>
            </a:endParaRPr>
          </a:p>
          <a:p>
            <a:pPr algn="just"/>
            <a:endParaRPr lang="en-US" altLang="ko-KR" sz="4000" b="1" dirty="0">
              <a:solidFill>
                <a:schemeClr val="tx1"/>
              </a:solidFill>
            </a:endParaRPr>
          </a:p>
          <a:p>
            <a:pPr algn="just"/>
            <a:endParaRPr lang="en-US" altLang="ko-KR" sz="4000" b="1" dirty="0" smtClean="0">
              <a:solidFill>
                <a:schemeClr val="tx1"/>
              </a:solidFill>
            </a:endParaRPr>
          </a:p>
          <a:p>
            <a:pPr algn="just"/>
            <a:endParaRPr lang="en-US" altLang="ko-KR" sz="4000" b="1" dirty="0" smtClean="0">
              <a:solidFill>
                <a:schemeClr val="tx1"/>
              </a:solidFill>
            </a:endParaRPr>
          </a:p>
          <a:p>
            <a:pPr algn="ctr"/>
            <a:endParaRPr lang="en-US" altLang="ko-KR" sz="4000" dirty="0" smtClean="0">
              <a:solidFill>
                <a:schemeClr val="tx1"/>
              </a:solidFill>
            </a:endParaRPr>
          </a:p>
          <a:p>
            <a:pPr algn="ctr"/>
            <a:r>
              <a:rPr lang="en-US" altLang="ko-KR" sz="4000" dirty="0" smtClean="0">
                <a:solidFill>
                  <a:schemeClr val="tx1"/>
                </a:solidFill>
              </a:rPr>
              <a:t>Fig.1 DVS pixel architecture and schematic</a:t>
            </a:r>
          </a:p>
          <a:p>
            <a:pPr algn="ctr"/>
            <a:endParaRPr lang="en-US" altLang="ko-KR" sz="4000" dirty="0" smtClean="0">
              <a:solidFill>
                <a:schemeClr val="tx1"/>
              </a:solidFill>
            </a:endParaRPr>
          </a:p>
          <a:p>
            <a:r>
              <a:rPr lang="en-US" altLang="ko-KR" dirty="0">
                <a:solidFill>
                  <a:schemeClr val="tx1"/>
                </a:solidFill>
              </a:rPr>
              <a:t>Figure1 shows designed 3T pixel. The 3T pixel comprises the same elements as the 4T pixel except the transfer gate and the photodiode. The reset transistor acts as a switch to reset the floating diffusion which acts in this case as the photodiode. When the reset transistor, </a:t>
            </a:r>
            <a:r>
              <a:rPr lang="en-US" altLang="ko-KR" dirty="0" err="1">
                <a:solidFill>
                  <a:schemeClr val="tx1"/>
                </a:solidFill>
              </a:rPr>
              <a:t>Mrst</a:t>
            </a:r>
            <a:r>
              <a:rPr lang="en-US" altLang="ko-KR" dirty="0">
                <a:solidFill>
                  <a:schemeClr val="tx1"/>
                </a:solidFill>
              </a:rPr>
              <a:t>, is turned on, the photodiode is effectively connected to the power supply, VDD, clearing all integrated charge. The time gap of RST signal determines integration period. The read-out transistor, </a:t>
            </a:r>
            <a:r>
              <a:rPr lang="en-US" altLang="ko-KR" dirty="0" err="1">
                <a:solidFill>
                  <a:schemeClr val="tx1"/>
                </a:solidFill>
              </a:rPr>
              <a:t>Msf</a:t>
            </a:r>
            <a:r>
              <a:rPr lang="en-US" altLang="ko-KR" dirty="0">
                <a:solidFill>
                  <a:schemeClr val="tx1"/>
                </a:solidFill>
              </a:rPr>
              <a:t>, acts as a source follower buffer which is effectively transfer floating diffusion voltage to column line. The select transistor, </a:t>
            </a:r>
            <a:r>
              <a:rPr lang="en-US" altLang="ko-KR" dirty="0" err="1">
                <a:solidFill>
                  <a:schemeClr val="tx1"/>
                </a:solidFill>
              </a:rPr>
              <a:t>Msel</a:t>
            </a:r>
            <a:r>
              <a:rPr lang="en-US" altLang="ko-KR" dirty="0">
                <a:solidFill>
                  <a:schemeClr val="tx1"/>
                </a:solidFill>
              </a:rPr>
              <a:t>, allows a single row of the pixel array to be connected to column line. Column line will be connected to buffer amp or extended counting ADC</a:t>
            </a:r>
            <a:r>
              <a:rPr lang="en-US" altLang="ko-KR" dirty="0" smtClean="0">
                <a:solidFill>
                  <a:schemeClr val="tx1"/>
                </a:solidFill>
              </a:rPr>
              <a:t>.</a:t>
            </a:r>
            <a:endParaRPr lang="en-US" altLang="ko-KR" sz="4000" dirty="0" smtClean="0">
              <a:solidFill>
                <a:schemeClr val="tx1"/>
              </a:solidFill>
            </a:endParaRPr>
          </a:p>
          <a:p>
            <a:pPr algn="ctr"/>
            <a:endParaRPr lang="en-US" altLang="ko-KR" sz="4000" dirty="0" smtClean="0">
              <a:solidFill>
                <a:schemeClr val="tx1"/>
              </a:solidFill>
            </a:endParaRPr>
          </a:p>
          <a:p>
            <a:pPr algn="just"/>
            <a:r>
              <a:rPr lang="en-US" altLang="ko-KR" sz="4000" b="1" dirty="0" smtClean="0">
                <a:solidFill>
                  <a:schemeClr val="tx1"/>
                </a:solidFill>
              </a:rPr>
              <a:t>B. ADC design</a:t>
            </a:r>
          </a:p>
          <a:p>
            <a:pPr algn="just"/>
            <a:endParaRPr lang="en-US" altLang="ko-KR" dirty="0" smtClean="0">
              <a:solidFill>
                <a:schemeClr val="tx1"/>
              </a:solidFill>
            </a:endParaRPr>
          </a:p>
          <a:p>
            <a:pPr algn="just"/>
            <a:endParaRPr lang="en-US" altLang="ko-KR" dirty="0">
              <a:solidFill>
                <a:schemeClr val="tx1"/>
              </a:solidFill>
            </a:endParaRPr>
          </a:p>
          <a:p>
            <a:pPr algn="just"/>
            <a:endParaRPr lang="en-US" altLang="ko-KR" dirty="0" smtClean="0">
              <a:solidFill>
                <a:schemeClr val="tx1"/>
              </a:solidFill>
            </a:endParaRPr>
          </a:p>
          <a:p>
            <a:pPr algn="just"/>
            <a:endParaRPr lang="en-US" altLang="ko-KR" dirty="0">
              <a:solidFill>
                <a:schemeClr val="tx1"/>
              </a:solidFill>
            </a:endParaRPr>
          </a:p>
          <a:p>
            <a:pPr algn="just"/>
            <a:endParaRPr lang="en-US" altLang="ko-KR" dirty="0" smtClean="0">
              <a:solidFill>
                <a:schemeClr val="tx1"/>
              </a:solidFill>
            </a:endParaRPr>
          </a:p>
          <a:p>
            <a:pPr algn="just"/>
            <a:endParaRPr lang="en-US" altLang="ko-KR" dirty="0">
              <a:solidFill>
                <a:schemeClr val="tx1"/>
              </a:solidFill>
            </a:endParaRPr>
          </a:p>
          <a:p>
            <a:pPr algn="just"/>
            <a:endParaRPr lang="en-US" altLang="ko-KR" dirty="0" smtClean="0">
              <a:solidFill>
                <a:schemeClr val="tx1"/>
              </a:solidFill>
            </a:endParaRPr>
          </a:p>
          <a:p>
            <a:pPr algn="just"/>
            <a:endParaRPr lang="en-US" altLang="ko-KR" dirty="0">
              <a:solidFill>
                <a:schemeClr val="tx1"/>
              </a:solidFill>
            </a:endParaRPr>
          </a:p>
          <a:p>
            <a:pPr algn="ctr"/>
            <a:r>
              <a:rPr lang="en-US" altLang="ko-KR" dirty="0" smtClean="0">
                <a:solidFill>
                  <a:schemeClr val="tx1"/>
                </a:solidFill>
              </a:rPr>
              <a:t>Fig. 2 Block diagram of CIFF delta-sigma ADC</a:t>
            </a:r>
          </a:p>
          <a:p>
            <a:pPr algn="just"/>
            <a:endParaRPr lang="en-US" altLang="ko-KR" dirty="0" smtClean="0">
              <a:solidFill>
                <a:schemeClr val="tx1"/>
              </a:solidFill>
            </a:endParaRPr>
          </a:p>
          <a:p>
            <a:pPr algn="just"/>
            <a:endParaRPr lang="en-US" altLang="ko-KR" dirty="0">
              <a:solidFill>
                <a:schemeClr val="tx1"/>
              </a:solidFill>
            </a:endParaRPr>
          </a:p>
        </p:txBody>
      </p:sp>
      <p:sp>
        <p:nvSpPr>
          <p:cNvPr id="55" name="Text Placeholder 244"/>
          <p:cNvSpPr txBox="1">
            <a:spLocks/>
          </p:cNvSpPr>
          <p:nvPr/>
        </p:nvSpPr>
        <p:spPr>
          <a:xfrm>
            <a:off x="1262229" y="16975616"/>
            <a:ext cx="13446007" cy="753578"/>
          </a:xfrm>
          <a:prstGeom prst="rect">
            <a:avLst/>
          </a:prstGeom>
          <a:solidFill>
            <a:srgbClr val="990033"/>
          </a:solidFill>
          <a:ln w="57150">
            <a:solidFill>
              <a:srgbClr val="990033"/>
            </a:solidFill>
          </a:ln>
        </p:spPr>
        <p:txBody>
          <a:bodyPr vert="horz" lIns="91440" tIns="45720" rIns="91440" bIns="45720" rtlCol="0" anchor="ctr"/>
          <a:lstStyle>
            <a:defPPr>
              <a:defRPr lang="ko-KR"/>
            </a:defPPr>
            <a:lvl1pPr marL="0" algn="ctr" defTabSz="3507730" rtl="0" eaLnBrk="1" latinLnBrk="1" hangingPunct="1">
              <a:defRPr sz="3973" kern="1200">
                <a:solidFill>
                  <a:schemeClr val="tx1">
                    <a:tint val="75000"/>
                  </a:schemeClr>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a:lstStyle>
          <a:p>
            <a:r>
              <a:rPr lang="en-US" sz="5000" dirty="0" smtClean="0">
                <a:solidFill>
                  <a:schemeClr val="bg1"/>
                </a:solidFill>
              </a:rPr>
              <a:t>SYSTEM ARCHITECTURE</a:t>
            </a:r>
            <a:endParaRPr lang="en-US" sz="5000" dirty="0">
              <a:solidFill>
                <a:schemeClr val="bg1"/>
              </a:solidFill>
            </a:endParaRPr>
          </a:p>
        </p:txBody>
      </p:sp>
      <p:sp>
        <p:nvSpPr>
          <p:cNvPr id="57" name="Text Placeholder 243"/>
          <p:cNvSpPr txBox="1">
            <a:spLocks/>
          </p:cNvSpPr>
          <p:nvPr/>
        </p:nvSpPr>
        <p:spPr>
          <a:xfrm>
            <a:off x="15151100" y="8165947"/>
            <a:ext cx="13462660" cy="7939292"/>
          </a:xfrm>
          <a:prstGeom prst="rect">
            <a:avLst/>
          </a:prstGeom>
          <a:ln w="57150">
            <a:solidFill>
              <a:schemeClr val="accent2">
                <a:lumMod val="75000"/>
              </a:schemeClr>
            </a:solidFill>
          </a:ln>
        </p:spPr>
        <p:txBody>
          <a:bodyPr vert="horz" lIns="91440" tIns="45720" rIns="91440" bIns="45720" rtlCol="0" anchor="ctr"/>
          <a:lstStyle>
            <a:defPPr>
              <a:defRPr lang="ko-KR"/>
            </a:defPPr>
            <a:lvl1pPr marL="0" algn="l" defTabSz="3507730" rtl="0" eaLnBrk="1" latinLnBrk="1" hangingPunct="1">
              <a:defRPr sz="3973" kern="1200">
                <a:solidFill>
                  <a:schemeClr val="tx1">
                    <a:tint val="75000"/>
                  </a:schemeClr>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a:lstStyle>
          <a:p>
            <a:pPr algn="just"/>
            <a:r>
              <a:rPr lang="en-US" altLang="ko-KR" sz="4000" dirty="0">
                <a:solidFill>
                  <a:schemeClr val="tx1"/>
                </a:solidFill>
              </a:rPr>
              <a:t>Delta-sigma ADC consists of a modulator and digital filter. Since the available ADC design area is small in array application, single bit internal quantization is chosen for modulator architecture because of its simplicity in hardware realization. The modulator shapes the quantization noise. Low frequency quantization noise moves to high frequency and digital filter filters out the high frequency noise power.</a:t>
            </a:r>
            <a:r>
              <a:rPr lang="en-US" altLang="ko-KR" sz="1800" dirty="0">
                <a:solidFill>
                  <a:schemeClr val="tx1"/>
                </a:solidFill>
              </a:rPr>
              <a:t> </a:t>
            </a:r>
            <a:r>
              <a:rPr lang="en-US" altLang="ko-KR" dirty="0">
                <a:solidFill>
                  <a:schemeClr val="tx1"/>
                </a:solidFill>
              </a:rPr>
              <a:t>From </a:t>
            </a:r>
            <a:r>
              <a:rPr lang="en-US" altLang="ko-KR" dirty="0" smtClean="0">
                <a:solidFill>
                  <a:schemeClr val="tx1"/>
                </a:solidFill>
              </a:rPr>
              <a:t>Fig. 2, </a:t>
            </a:r>
            <a:r>
              <a:rPr lang="en-US" altLang="ko-KR" dirty="0">
                <a:solidFill>
                  <a:schemeClr val="tx1"/>
                </a:solidFill>
              </a:rPr>
              <a:t>the coefficient a1 and a2 is chosen as 1/4 to reduce op-amp's signal swing. Since 1-bit </a:t>
            </a:r>
            <a:r>
              <a:rPr lang="en-US" altLang="ko-KR" dirty="0" err="1">
                <a:solidFill>
                  <a:schemeClr val="tx1"/>
                </a:solidFill>
              </a:rPr>
              <a:t>quantizer</a:t>
            </a:r>
            <a:r>
              <a:rPr lang="en-US" altLang="ko-KR" dirty="0">
                <a:solidFill>
                  <a:schemeClr val="tx1"/>
                </a:solidFill>
              </a:rPr>
              <a:t> is used for the modulator, quantization noise power is considerably large so that it is too hard for op-amp to process. Even if input signal is zero (only consider quantization noise), the coefficient scaling is essential to maintain the op-amp's signal within the reasonable ranges</a:t>
            </a:r>
            <a:r>
              <a:rPr lang="en-US" altLang="ko-KR" dirty="0" smtClean="0">
                <a:solidFill>
                  <a:schemeClr val="tx1"/>
                </a:solidFill>
              </a:rPr>
              <a:t>.</a:t>
            </a:r>
            <a:endParaRPr lang="ko-KR" altLang="ko-KR" sz="4000" dirty="0">
              <a:solidFill>
                <a:schemeClr val="tx1"/>
              </a:solidFill>
            </a:endParaRPr>
          </a:p>
        </p:txBody>
      </p:sp>
      <p:sp>
        <p:nvSpPr>
          <p:cNvPr id="59" name="Text Placeholder 243"/>
          <p:cNvSpPr txBox="1">
            <a:spLocks/>
          </p:cNvSpPr>
          <p:nvPr/>
        </p:nvSpPr>
        <p:spPr>
          <a:xfrm>
            <a:off x="15131834" y="17226292"/>
            <a:ext cx="13481925" cy="17981039"/>
          </a:xfrm>
          <a:prstGeom prst="rect">
            <a:avLst/>
          </a:prstGeom>
          <a:ln w="57150">
            <a:solidFill>
              <a:schemeClr val="accent2">
                <a:lumMod val="75000"/>
              </a:schemeClr>
            </a:solidFill>
          </a:ln>
        </p:spPr>
        <p:txBody>
          <a:bodyPr vert="horz" lIns="91440" tIns="45720" rIns="91440" bIns="45720" rtlCol="0" anchor="ctr"/>
          <a:lstStyle>
            <a:defPPr>
              <a:defRPr lang="ko-KR"/>
            </a:defPPr>
            <a:lvl1pPr marL="0" algn="l" defTabSz="3507730" rtl="0" eaLnBrk="1" latinLnBrk="1" hangingPunct="1">
              <a:defRPr sz="3973" kern="1200">
                <a:solidFill>
                  <a:schemeClr val="tx1">
                    <a:tint val="75000"/>
                  </a:schemeClr>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a:lstStyle>
          <a:p>
            <a:pPr algn="ctr"/>
            <a:endParaRPr lang="en-US" altLang="ko-KR" sz="4000" dirty="0" smtClean="0">
              <a:solidFill>
                <a:schemeClr val="tx1"/>
              </a:solidFill>
            </a:endParaRPr>
          </a:p>
          <a:p>
            <a:pPr algn="ctr"/>
            <a:endParaRPr lang="en-US" altLang="ko-KR" sz="4000" dirty="0" smtClean="0">
              <a:solidFill>
                <a:schemeClr val="tx1"/>
              </a:solidFill>
            </a:endParaRPr>
          </a:p>
          <a:p>
            <a:pPr algn="ctr"/>
            <a:endParaRPr lang="en-US" altLang="ko-KR" sz="4000" dirty="0">
              <a:solidFill>
                <a:schemeClr val="tx1"/>
              </a:solidFill>
            </a:endParaRPr>
          </a:p>
          <a:p>
            <a:pPr algn="ctr"/>
            <a:endParaRPr lang="en-US" altLang="ko-KR" sz="4000" dirty="0">
              <a:solidFill>
                <a:schemeClr val="tx1"/>
              </a:solidFill>
            </a:endParaRPr>
          </a:p>
          <a:p>
            <a:pPr algn="ctr"/>
            <a:endParaRPr lang="en-US" altLang="ko-KR" sz="4000" dirty="0" smtClean="0">
              <a:solidFill>
                <a:schemeClr val="tx1"/>
              </a:solidFill>
            </a:endParaRPr>
          </a:p>
          <a:p>
            <a:pPr algn="ctr"/>
            <a:endParaRPr lang="en-US" altLang="ko-KR" sz="4000" dirty="0" smtClean="0">
              <a:solidFill>
                <a:schemeClr val="tx1"/>
              </a:solidFill>
            </a:endParaRPr>
          </a:p>
          <a:p>
            <a:pPr algn="ctr"/>
            <a:endParaRPr lang="en-US" altLang="ko-KR" sz="4000" dirty="0" smtClean="0">
              <a:solidFill>
                <a:schemeClr val="tx1"/>
              </a:solidFill>
            </a:endParaRPr>
          </a:p>
          <a:p>
            <a:pPr algn="ctr"/>
            <a:r>
              <a:rPr lang="en-US" altLang="ko-KR" sz="4000" dirty="0" smtClean="0">
                <a:solidFill>
                  <a:schemeClr val="tx1"/>
                </a:solidFill>
              </a:rPr>
              <a:t>Fig. 3 Layout &amp; </a:t>
            </a:r>
            <a:r>
              <a:rPr lang="en-US" altLang="ko-KR" sz="4000" dirty="0">
                <a:solidFill>
                  <a:schemeClr val="tx1"/>
                </a:solidFill>
              </a:rPr>
              <a:t>Chip </a:t>
            </a:r>
            <a:r>
              <a:rPr lang="en-US" altLang="ko-KR" sz="4000" dirty="0" smtClean="0">
                <a:solidFill>
                  <a:schemeClr val="tx1"/>
                </a:solidFill>
              </a:rPr>
              <a:t>microphotography</a:t>
            </a:r>
          </a:p>
          <a:p>
            <a:pPr algn="ctr"/>
            <a:endParaRPr lang="en-US" altLang="ko-KR" sz="4000" dirty="0" smtClean="0">
              <a:solidFill>
                <a:schemeClr val="tx1"/>
              </a:solidFill>
            </a:endParaRPr>
          </a:p>
          <a:p>
            <a:pPr algn="ctr"/>
            <a:endParaRPr lang="en-US" altLang="ko-KR" sz="4000" dirty="0">
              <a:solidFill>
                <a:schemeClr val="tx1"/>
              </a:solidFill>
            </a:endParaRPr>
          </a:p>
          <a:p>
            <a:pPr algn="ctr"/>
            <a:endParaRPr lang="en-US" altLang="ko-KR" sz="4000" dirty="0" smtClean="0">
              <a:solidFill>
                <a:schemeClr val="tx1"/>
              </a:solidFill>
            </a:endParaRPr>
          </a:p>
          <a:p>
            <a:pPr algn="ctr"/>
            <a:endParaRPr lang="en-US" altLang="ko-KR" sz="4000" dirty="0" smtClean="0">
              <a:solidFill>
                <a:schemeClr val="tx1"/>
              </a:solidFill>
            </a:endParaRPr>
          </a:p>
          <a:p>
            <a:pPr algn="ctr"/>
            <a:endParaRPr lang="en-US" altLang="ko-KR" sz="4000" dirty="0">
              <a:solidFill>
                <a:schemeClr val="tx1"/>
              </a:solidFill>
            </a:endParaRPr>
          </a:p>
          <a:p>
            <a:pPr algn="ctr"/>
            <a:endParaRPr lang="en-US" altLang="ko-KR" sz="4000" dirty="0" smtClean="0">
              <a:solidFill>
                <a:schemeClr val="tx1"/>
              </a:solidFill>
            </a:endParaRPr>
          </a:p>
          <a:p>
            <a:endParaRPr lang="en-US" altLang="ko-KR" dirty="0" smtClean="0">
              <a:solidFill>
                <a:schemeClr val="tx1"/>
              </a:solidFill>
            </a:endParaRPr>
          </a:p>
          <a:p>
            <a:pPr algn="ctr"/>
            <a:r>
              <a:rPr lang="en-US" altLang="ko-KR" dirty="0" smtClean="0">
                <a:solidFill>
                  <a:schemeClr val="tx1"/>
                </a:solidFill>
              </a:rPr>
              <a:t>Fig</a:t>
            </a:r>
            <a:r>
              <a:rPr lang="en-US" altLang="ko-KR" dirty="0">
                <a:solidFill>
                  <a:schemeClr val="tx1"/>
                </a:solidFill>
              </a:rPr>
              <a:t>. </a:t>
            </a:r>
            <a:r>
              <a:rPr lang="en-US" altLang="ko-KR" dirty="0" smtClean="0">
                <a:solidFill>
                  <a:schemeClr val="tx1"/>
                </a:solidFill>
              </a:rPr>
              <a:t>4 </a:t>
            </a:r>
            <a:r>
              <a:rPr lang="en-US" altLang="ko-KR" dirty="0">
                <a:solidFill>
                  <a:schemeClr val="tx1"/>
                </a:solidFill>
              </a:rPr>
              <a:t>ADC measurement result (a) MAG1803 (</a:t>
            </a:r>
            <a:r>
              <a:rPr lang="en-US" altLang="ko-KR" dirty="0" smtClean="0">
                <a:solidFill>
                  <a:schemeClr val="tx1"/>
                </a:solidFill>
              </a:rPr>
              <a:t>b)MAG1805</a:t>
            </a:r>
          </a:p>
          <a:p>
            <a:pPr algn="ctr"/>
            <a:endParaRPr lang="en-US" altLang="ko-KR" dirty="0" smtClean="0">
              <a:solidFill>
                <a:schemeClr val="tx1"/>
              </a:solidFill>
            </a:endParaRPr>
          </a:p>
          <a:p>
            <a:pPr algn="ctr"/>
            <a:endParaRPr lang="en-US" altLang="ko-KR" dirty="0">
              <a:solidFill>
                <a:schemeClr val="tx1"/>
              </a:solidFill>
            </a:endParaRPr>
          </a:p>
          <a:p>
            <a:pPr algn="ctr"/>
            <a:endParaRPr lang="en-US" altLang="ko-KR" dirty="0" smtClean="0">
              <a:solidFill>
                <a:schemeClr val="tx1"/>
              </a:solidFill>
            </a:endParaRPr>
          </a:p>
          <a:p>
            <a:pPr algn="ctr"/>
            <a:endParaRPr lang="ko-KR" altLang="ko-KR" dirty="0">
              <a:solidFill>
                <a:schemeClr val="tx1"/>
              </a:solidFill>
            </a:endParaRPr>
          </a:p>
          <a:p>
            <a:r>
              <a:rPr lang="en-US" altLang="ko-KR" dirty="0">
                <a:solidFill>
                  <a:schemeClr val="tx1"/>
                </a:solidFill>
              </a:rPr>
              <a:t> </a:t>
            </a:r>
            <a:endParaRPr lang="ko-KR" altLang="ko-KR" dirty="0">
              <a:solidFill>
                <a:schemeClr val="tx1"/>
              </a:solidFill>
            </a:endParaRPr>
          </a:p>
          <a:p>
            <a:pPr algn="ctr"/>
            <a:endParaRPr lang="en-US" altLang="ko-KR" sz="4000" dirty="0" smtClean="0">
              <a:solidFill>
                <a:schemeClr val="tx1"/>
              </a:solidFill>
            </a:endParaRPr>
          </a:p>
          <a:p>
            <a:pPr algn="ctr"/>
            <a:endParaRPr lang="en-US" altLang="ko-KR" sz="4000" dirty="0">
              <a:solidFill>
                <a:schemeClr val="tx1"/>
              </a:solidFill>
            </a:endParaRPr>
          </a:p>
          <a:p>
            <a:pPr algn="ctr"/>
            <a:endParaRPr lang="en-US" altLang="ko-KR" sz="4000" dirty="0" smtClean="0">
              <a:solidFill>
                <a:schemeClr val="tx1"/>
              </a:solidFill>
            </a:endParaRPr>
          </a:p>
          <a:p>
            <a:pPr algn="ctr"/>
            <a:endParaRPr lang="en-US" altLang="ko-KR" sz="4000" dirty="0">
              <a:solidFill>
                <a:schemeClr val="tx1"/>
              </a:solidFill>
            </a:endParaRPr>
          </a:p>
          <a:p>
            <a:pPr algn="ctr"/>
            <a:endParaRPr lang="en-US" altLang="ko-KR" sz="4000" dirty="0" smtClean="0">
              <a:solidFill>
                <a:schemeClr val="tx1"/>
              </a:solidFill>
            </a:endParaRPr>
          </a:p>
          <a:p>
            <a:pPr algn="ctr"/>
            <a:endParaRPr lang="en-US" altLang="ko-KR" sz="4000" dirty="0" smtClean="0">
              <a:solidFill>
                <a:schemeClr val="tx1"/>
              </a:solidFill>
            </a:endParaRPr>
          </a:p>
          <a:p>
            <a:pPr algn="ctr"/>
            <a:r>
              <a:rPr lang="en-US" altLang="ko-KR" sz="4000" dirty="0" smtClean="0">
                <a:solidFill>
                  <a:schemeClr val="tx1"/>
                </a:solidFill>
              </a:rPr>
              <a:t>Table. 1 Chip specification</a:t>
            </a:r>
          </a:p>
        </p:txBody>
      </p:sp>
      <p:sp>
        <p:nvSpPr>
          <p:cNvPr id="60" name="Text Placeholder 244"/>
          <p:cNvSpPr txBox="1">
            <a:spLocks/>
          </p:cNvSpPr>
          <p:nvPr/>
        </p:nvSpPr>
        <p:spPr>
          <a:xfrm>
            <a:off x="15128768" y="16475034"/>
            <a:ext cx="13484991" cy="751258"/>
          </a:xfrm>
          <a:prstGeom prst="rect">
            <a:avLst/>
          </a:prstGeom>
          <a:solidFill>
            <a:srgbClr val="990033"/>
          </a:solidFill>
          <a:ln w="57150">
            <a:solidFill>
              <a:srgbClr val="990033"/>
            </a:solidFill>
          </a:ln>
        </p:spPr>
        <p:txBody>
          <a:bodyPr vert="horz" lIns="91440" tIns="45720" rIns="91440" bIns="45720" rtlCol="0" anchor="ctr"/>
          <a:lstStyle>
            <a:defPPr>
              <a:defRPr lang="ko-KR"/>
            </a:defPPr>
            <a:lvl1pPr marL="0" algn="ctr" defTabSz="3507730" rtl="0" eaLnBrk="1" latinLnBrk="1" hangingPunct="1">
              <a:defRPr sz="3973" kern="1200">
                <a:solidFill>
                  <a:schemeClr val="tx1">
                    <a:tint val="75000"/>
                  </a:schemeClr>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a:lstStyle>
          <a:p>
            <a:r>
              <a:rPr lang="en-US" sz="5000" dirty="0" smtClean="0">
                <a:solidFill>
                  <a:schemeClr val="bg1"/>
                </a:solidFill>
              </a:rPr>
              <a:t>MEASUREMENT RESULTS AND SPECIFICAION</a:t>
            </a:r>
            <a:endParaRPr lang="en-US" sz="5000" dirty="0">
              <a:solidFill>
                <a:schemeClr val="bg1"/>
              </a:solidFill>
            </a:endParaRPr>
          </a:p>
        </p:txBody>
      </p:sp>
      <p:pic>
        <p:nvPicPr>
          <p:cNvPr id="65" name="그림 64"/>
          <p:cNvPicPr>
            <a:picLocks noChangeAspect="1"/>
          </p:cNvPicPr>
          <p:nvPr/>
        </p:nvPicPr>
        <p:blipFill>
          <a:blip r:embed="rId2"/>
          <a:stretch>
            <a:fillRect/>
          </a:stretch>
        </p:blipFill>
        <p:spPr>
          <a:xfrm>
            <a:off x="1262229" y="5328819"/>
            <a:ext cx="2598571" cy="2582629"/>
          </a:xfrm>
          <a:prstGeom prst="rect">
            <a:avLst/>
          </a:prstGeom>
        </p:spPr>
      </p:pic>
      <p:sp>
        <p:nvSpPr>
          <p:cNvPr id="29" name="Text Placeholder 244"/>
          <p:cNvSpPr txBox="1">
            <a:spLocks/>
          </p:cNvSpPr>
          <p:nvPr/>
        </p:nvSpPr>
        <p:spPr>
          <a:xfrm>
            <a:off x="15128768" y="35382664"/>
            <a:ext cx="13462659" cy="889387"/>
          </a:xfrm>
          <a:prstGeom prst="rect">
            <a:avLst/>
          </a:prstGeom>
          <a:solidFill>
            <a:srgbClr val="990033"/>
          </a:solidFill>
          <a:ln w="57150">
            <a:solidFill>
              <a:srgbClr val="990033"/>
            </a:solidFill>
          </a:ln>
        </p:spPr>
        <p:txBody>
          <a:bodyPr vert="horz" lIns="91440" tIns="45720" rIns="91440" bIns="45720" rtlCol="0" anchor="ctr"/>
          <a:lstStyle>
            <a:defPPr>
              <a:defRPr lang="ko-KR"/>
            </a:defPPr>
            <a:lvl1pPr marL="0" algn="ctr" defTabSz="3507730" rtl="0" eaLnBrk="1" latinLnBrk="1" hangingPunct="1">
              <a:defRPr sz="3973" kern="1200">
                <a:solidFill>
                  <a:schemeClr val="tx1">
                    <a:tint val="75000"/>
                  </a:schemeClr>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a:lstStyle>
          <a:p>
            <a:r>
              <a:rPr lang="en-US" sz="5000" dirty="0" smtClean="0">
                <a:solidFill>
                  <a:schemeClr val="bg1"/>
                </a:solidFill>
              </a:rPr>
              <a:t>REFERENCE</a:t>
            </a:r>
            <a:endParaRPr lang="en-US" sz="5000" dirty="0">
              <a:solidFill>
                <a:schemeClr val="bg1"/>
              </a:solidFill>
            </a:endParaRPr>
          </a:p>
        </p:txBody>
      </p:sp>
      <p:sp>
        <p:nvSpPr>
          <p:cNvPr id="30" name="Text Placeholder 243"/>
          <p:cNvSpPr txBox="1">
            <a:spLocks/>
          </p:cNvSpPr>
          <p:nvPr/>
        </p:nvSpPr>
        <p:spPr>
          <a:xfrm>
            <a:off x="15130198" y="36328384"/>
            <a:ext cx="13462660" cy="4565613"/>
          </a:xfrm>
          <a:prstGeom prst="rect">
            <a:avLst/>
          </a:prstGeom>
          <a:ln w="57150">
            <a:solidFill>
              <a:schemeClr val="accent2">
                <a:lumMod val="75000"/>
              </a:schemeClr>
            </a:solidFill>
          </a:ln>
        </p:spPr>
        <p:txBody>
          <a:bodyPr vert="horz" lIns="91440" tIns="45720" rIns="91440" bIns="45720" rtlCol="0" anchor="ctr"/>
          <a:lstStyle>
            <a:defPPr>
              <a:defRPr lang="ko-KR"/>
            </a:defPPr>
            <a:lvl1pPr marL="0" algn="l" defTabSz="3507730" rtl="0" eaLnBrk="1" latinLnBrk="1" hangingPunct="1">
              <a:defRPr sz="3973" kern="1200">
                <a:solidFill>
                  <a:schemeClr val="tx1">
                    <a:tint val="75000"/>
                  </a:schemeClr>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a:lstStyle>
          <a:p>
            <a:r>
              <a:rPr lang="en-US" altLang="ko-KR" dirty="0">
                <a:solidFill>
                  <a:schemeClr val="tx1"/>
                </a:solidFill>
              </a:rPr>
              <a:t>[1] </a:t>
            </a:r>
            <a:r>
              <a:rPr lang="en-US" altLang="ko-KR" dirty="0" err="1">
                <a:solidFill>
                  <a:schemeClr val="tx1"/>
                </a:solidFill>
              </a:rPr>
              <a:t>Seunghyun</a:t>
            </a:r>
            <a:r>
              <a:rPr lang="en-US" altLang="ko-KR" dirty="0">
                <a:solidFill>
                  <a:schemeClr val="tx1"/>
                </a:solidFill>
              </a:rPr>
              <a:t> Lim, </a:t>
            </a:r>
            <a:r>
              <a:rPr lang="en-US" altLang="ko-KR" dirty="0" err="1">
                <a:solidFill>
                  <a:schemeClr val="tx1"/>
                </a:solidFill>
              </a:rPr>
              <a:t>Jeonghwan</a:t>
            </a:r>
            <a:r>
              <a:rPr lang="en-US" altLang="ko-KR" dirty="0">
                <a:solidFill>
                  <a:schemeClr val="tx1"/>
                </a:solidFill>
              </a:rPr>
              <a:t> Lee, </a:t>
            </a:r>
            <a:r>
              <a:rPr lang="en-US" altLang="ko-KR" dirty="0" err="1">
                <a:solidFill>
                  <a:schemeClr val="tx1"/>
                </a:solidFill>
              </a:rPr>
              <a:t>Dongsoo</a:t>
            </a:r>
            <a:r>
              <a:rPr lang="en-US" altLang="ko-KR" dirty="0">
                <a:solidFill>
                  <a:schemeClr val="tx1"/>
                </a:solidFill>
              </a:rPr>
              <a:t> Kim and </a:t>
            </a:r>
            <a:r>
              <a:rPr lang="en-US" altLang="ko-KR" dirty="0" err="1">
                <a:solidFill>
                  <a:schemeClr val="tx1"/>
                </a:solidFill>
              </a:rPr>
              <a:t>Gunhee</a:t>
            </a:r>
            <a:r>
              <a:rPr lang="en-US" altLang="ko-KR" dirty="0">
                <a:solidFill>
                  <a:schemeClr val="tx1"/>
                </a:solidFill>
              </a:rPr>
              <a:t> Han, “A High-Speed CMOS Image Sensor With Column-Parallel Two-Step Single-Slope ADCs,” IEEE TRANSACTIONS ON ELECTRON DEVICES, VOL. 56, NO. 3, MARCH 2009, pp.393-398P.</a:t>
            </a:r>
            <a:endParaRPr lang="ko-KR" altLang="ko-KR" dirty="0">
              <a:solidFill>
                <a:schemeClr val="tx1"/>
              </a:solidFill>
            </a:endParaRPr>
          </a:p>
          <a:p>
            <a:endParaRPr lang="en-US" sz="4000" dirty="0" smtClean="0">
              <a:solidFill>
                <a:schemeClr val="tx1"/>
              </a:solidFill>
            </a:endParaRPr>
          </a:p>
          <a:p>
            <a:pPr algn="ctr"/>
            <a:r>
              <a:rPr lang="en-US" altLang="ko-KR" sz="4000" dirty="0" smtClean="0">
                <a:solidFill>
                  <a:schemeClr val="tx1"/>
                </a:solidFill>
              </a:rPr>
              <a:t>ACKNOWLEDGEMENT</a:t>
            </a:r>
            <a:endParaRPr lang="en-US" altLang="ko-KR" sz="4000" dirty="0">
              <a:solidFill>
                <a:schemeClr val="tx1"/>
              </a:solidFill>
            </a:endParaRPr>
          </a:p>
          <a:p>
            <a:pPr algn="just"/>
            <a:r>
              <a:rPr lang="en-US" altLang="ko-KR" sz="4000" dirty="0">
                <a:solidFill>
                  <a:schemeClr val="tx1"/>
                </a:solidFill>
              </a:rPr>
              <a:t>This paper is supported by IDEC</a:t>
            </a:r>
            <a:r>
              <a:rPr lang="en-US" altLang="ko-KR" sz="4000" dirty="0" smtClean="0">
                <a:solidFill>
                  <a:schemeClr val="tx1"/>
                </a:solidFill>
              </a:rPr>
              <a:t>.</a:t>
            </a:r>
            <a:endParaRPr lang="en-US" altLang="ko-KR" sz="4000" dirty="0">
              <a:solidFill>
                <a:schemeClr val="tx1"/>
              </a:solidFill>
            </a:endParaRPr>
          </a:p>
        </p:txBody>
      </p:sp>
      <p:pic>
        <p:nvPicPr>
          <p:cNvPr id="18" name="그림 17"/>
          <p:cNvPicPr/>
          <p:nvPr/>
        </p:nvPicPr>
        <p:blipFill>
          <a:blip r:embed="rId3"/>
          <a:stretch>
            <a:fillRect/>
          </a:stretch>
        </p:blipFill>
        <p:spPr>
          <a:xfrm>
            <a:off x="4707647" y="18860868"/>
            <a:ext cx="6554956" cy="5287314"/>
          </a:xfrm>
          <a:prstGeom prst="rect">
            <a:avLst/>
          </a:prstGeom>
        </p:spPr>
      </p:pic>
      <p:pic>
        <p:nvPicPr>
          <p:cNvPr id="19" name="그림 1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8374" y="34862390"/>
            <a:ext cx="11865059" cy="4605530"/>
          </a:xfrm>
          <a:prstGeom prst="rect">
            <a:avLst/>
          </a:prstGeom>
          <a:noFill/>
        </p:spPr>
      </p:pic>
      <p:pic>
        <p:nvPicPr>
          <p:cNvPr id="2" name="그림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53974" y="17596087"/>
            <a:ext cx="5001773" cy="4349514"/>
          </a:xfrm>
          <a:prstGeom prst="rect">
            <a:avLst/>
          </a:prstGeom>
        </p:spPr>
      </p:pic>
      <p:pic>
        <p:nvPicPr>
          <p:cNvPr id="3" name="그림 2"/>
          <p:cNvPicPr>
            <a:picLocks noChangeAspect="1"/>
          </p:cNvPicPr>
          <p:nvPr/>
        </p:nvPicPr>
        <p:blipFill>
          <a:blip r:embed="rId6"/>
          <a:stretch>
            <a:fillRect/>
          </a:stretch>
        </p:blipFill>
        <p:spPr>
          <a:xfrm>
            <a:off x="16577187" y="17596088"/>
            <a:ext cx="4918775" cy="4349512"/>
          </a:xfrm>
          <a:prstGeom prst="rect">
            <a:avLst/>
          </a:prstGeom>
        </p:spPr>
      </p:pic>
      <p:pic>
        <p:nvPicPr>
          <p:cNvPr id="23" name="그림 22"/>
          <p:cNvPicPr/>
          <p:nvPr/>
        </p:nvPicPr>
        <p:blipFill>
          <a:blip r:embed="rId7"/>
          <a:stretch>
            <a:fillRect/>
          </a:stretch>
        </p:blipFill>
        <p:spPr>
          <a:xfrm>
            <a:off x="16577187" y="22696857"/>
            <a:ext cx="10978560" cy="4182733"/>
          </a:xfrm>
          <a:prstGeom prst="rect">
            <a:avLst/>
          </a:prstGeom>
        </p:spPr>
      </p:pic>
      <p:pic>
        <p:nvPicPr>
          <p:cNvPr id="7" name="그림 6"/>
          <p:cNvPicPr>
            <a:picLocks noChangeAspect="1"/>
          </p:cNvPicPr>
          <p:nvPr/>
        </p:nvPicPr>
        <p:blipFill>
          <a:blip r:embed="rId8"/>
          <a:stretch>
            <a:fillRect/>
          </a:stretch>
        </p:blipFill>
        <p:spPr>
          <a:xfrm>
            <a:off x="16753497" y="27719512"/>
            <a:ext cx="10257865" cy="6113288"/>
          </a:xfrm>
          <a:prstGeom prst="rect">
            <a:avLst/>
          </a:prstGeom>
        </p:spPr>
      </p:pic>
    </p:spTree>
    <p:extLst>
      <p:ext uri="{BB962C8B-B14F-4D97-AF65-F5344CB8AC3E}">
        <p14:creationId xmlns:p14="http://schemas.microsoft.com/office/powerpoint/2010/main" val="6127760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1384</TotalTime>
  <Words>531</Words>
  <Application>Microsoft Office PowerPoint</Application>
  <PresentationFormat>사용자 지정</PresentationFormat>
  <Paragraphs>69</Paragraphs>
  <Slides>1</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vt:i4>
      </vt:variant>
    </vt:vector>
  </HeadingPairs>
  <TitlesOfParts>
    <vt:vector size="6" baseType="lpstr">
      <vt:lpstr>맑은 고딕</vt:lpstr>
      <vt:lpstr>Arial</vt:lpstr>
      <vt:lpstr>Calibri</vt:lpstr>
      <vt:lpstr>Calibri Light</vt:lpstr>
      <vt:lpstr>Office 테마</vt:lpstr>
      <vt:lpstr>PowerPoint 프레젠테이션</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Registered User</dc:creator>
  <cp:lastModifiedBy>최전웅</cp:lastModifiedBy>
  <cp:revision>43</cp:revision>
  <dcterms:created xsi:type="dcterms:W3CDTF">2018-03-08T06:02:33Z</dcterms:created>
  <dcterms:modified xsi:type="dcterms:W3CDTF">2020-04-25T12:58:13Z</dcterms:modified>
</cp:coreProperties>
</file>